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2" r:id="rId1"/>
  </p:sldMasterIdLst>
  <p:notesMasterIdLst>
    <p:notesMasterId r:id="rId9"/>
  </p:notesMasterIdLst>
  <p:handoutMasterIdLst>
    <p:handoutMasterId r:id="rId10"/>
  </p:handoutMasterIdLst>
  <p:sldIdLst>
    <p:sldId id="265" r:id="rId2"/>
    <p:sldId id="263" r:id="rId3"/>
    <p:sldId id="259" r:id="rId4"/>
    <p:sldId id="262" r:id="rId5"/>
    <p:sldId id="260" r:id="rId6"/>
    <p:sldId id="261" r:id="rId7"/>
    <p:sldId id="264" r:id="rId8"/>
  </p:sldIdLst>
  <p:sldSz cx="9144000" cy="5143500" type="screen16x9"/>
  <p:notesSz cx="6669088" cy="9926638"/>
  <p:defaultTextStyle>
    <a:defPPr>
      <a:defRPr lang="de-DE"/>
    </a:defPPr>
    <a:lvl1pPr marL="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BF60A0"/>
    <a:srgbClr val="8FBFE7"/>
    <a:srgbClr val="FF8F8F"/>
    <a:srgbClr val="646464"/>
    <a:srgbClr val="FF00FF"/>
    <a:srgbClr val="789600"/>
    <a:srgbClr val="D0FFB9"/>
    <a:srgbClr val="99FF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57" autoAdjust="0"/>
    <p:restoredTop sz="87275" autoAdjust="0"/>
  </p:normalViewPr>
  <p:slideViewPr>
    <p:cSldViewPr snapToGrid="0">
      <p:cViewPr>
        <p:scale>
          <a:sx n="97" d="100"/>
          <a:sy n="97" d="100"/>
        </p:scale>
        <p:origin x="1512" y="7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3936" y="-90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7608" y="0"/>
            <a:ext cx="2889938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51DC8-A7ED-4C6A-B9AC-B25CB9865928}" type="datetimeFigureOut">
              <a:rPr lang="de-DE" smtClean="0"/>
              <a:t>06.11.17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889938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7608" y="9428584"/>
            <a:ext cx="2889938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F38D91-3AF8-44EE-8CF9-1FB24BCFE9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1203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8" y="0"/>
            <a:ext cx="2889938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3BC059-0740-453B-B7E7-D2F640342159}" type="datetimeFigureOut">
              <a:rPr lang="de-DE" smtClean="0"/>
              <a:t>06.11.17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6125"/>
            <a:ext cx="6615112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15155"/>
            <a:ext cx="5335270" cy="4466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889938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8" y="9428584"/>
            <a:ext cx="2889938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E9BFD8-92D3-43E9-8AC5-E2117B2E20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8382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bene 1 (einzeil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4636"/>
            <a:ext cx="9144000" cy="4546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Hintergrundbild</a:t>
            </a:r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39576" y="2556976"/>
            <a:ext cx="4176441" cy="539700"/>
          </a:xfrm>
          <a:solidFill>
            <a:srgbClr val="FF0000"/>
          </a:solidFill>
        </p:spPr>
        <p:txBody>
          <a:bodyPr wrap="none" lIns="107997" tIns="0" rIns="71999" bIns="46799" anchor="b">
            <a:sp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Titel der Präsentation</a:t>
            </a:r>
            <a:endParaRPr lang="de-DE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39575" y="3179753"/>
            <a:ext cx="2494892" cy="300749"/>
          </a:xfrm>
          <a:solidFill>
            <a:srgbClr val="FF0000"/>
          </a:solidFill>
        </p:spPr>
        <p:txBody>
          <a:bodyPr wrap="none" lIns="107997" tIns="17999" rIns="71999" bIns="35999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err="1" smtClean="0"/>
              <a:t>Subtitel</a:t>
            </a:r>
            <a:r>
              <a:rPr lang="de-DE" dirty="0" smtClean="0"/>
              <a:t> der Präsentation</a:t>
            </a:r>
            <a:endParaRPr lang="de-DE" dirty="0"/>
          </a:p>
        </p:txBody>
      </p:sp>
      <p:sp>
        <p:nvSpPr>
          <p:cNvPr id="15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811" y="3936492"/>
            <a:ext cx="9146313" cy="1207008"/>
          </a:xfrm>
          <a:blipFill>
            <a:blip r:embed="rId2"/>
            <a:stretch>
              <a:fillRect/>
            </a:stretch>
          </a:blipFill>
        </p:spPr>
        <p:txBody>
          <a:bodyPr wrap="none" anchor="b"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 hasCustomPrompt="1"/>
          </p:nvPr>
        </p:nvSpPr>
        <p:spPr>
          <a:xfrm>
            <a:off x="539750" y="2066926"/>
            <a:ext cx="1079922" cy="4333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Logo</a:t>
            </a:r>
            <a:endParaRPr lang="de-DE" dirty="0"/>
          </a:p>
        </p:txBody>
      </p:sp>
      <p:sp>
        <p:nvSpPr>
          <p:cNvPr id="7" name="Rechteck 6"/>
          <p:cNvSpPr/>
          <p:nvPr userDrawn="1"/>
        </p:nvSpPr>
        <p:spPr>
          <a:xfrm>
            <a:off x="6300192" y="4371950"/>
            <a:ext cx="2736304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3996" tIns="107997" rIns="143996" bIns="107997" rtlCol="0" anchor="ctr"/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endParaRPr lang="de-AT" sz="1400" kern="800" spc="40" noProof="1" smtClean="0">
              <a:solidFill>
                <a:schemeClr val="tx1"/>
              </a:solidFill>
              <a:latin typeface="Lato Light" charset="0"/>
              <a:ea typeface="Lato Light" charset="0"/>
              <a:cs typeface="Lato Light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508081"/>
            <a:ext cx="1438200" cy="375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99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© mediastrategen GmbH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A7CB-E683-4977-8F9D-827C03FD0AAD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57200" y="4767264"/>
            <a:ext cx="2520280" cy="273844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800">
                <a:solidFill>
                  <a:srgbClr val="646464"/>
                </a:solidFill>
              </a:defRPr>
            </a:lvl1pPr>
          </a:lstStyle>
          <a:p>
            <a:r>
              <a:rPr lang="de-DE" dirty="0" smtClean="0"/>
              <a:t>Quelle: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277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© mediastrategen GmbH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A7CB-E683-4977-8F9D-827C03FD0AAD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457200" y="1491630"/>
            <a:ext cx="8229600" cy="302433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57200" y="4767264"/>
            <a:ext cx="2520280" cy="273844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800">
                <a:solidFill>
                  <a:srgbClr val="646464"/>
                </a:solidFill>
              </a:defRPr>
            </a:lvl1pPr>
          </a:lstStyle>
          <a:p>
            <a:r>
              <a:rPr lang="de-DE" dirty="0" smtClean="0"/>
              <a:t>Quelle: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5951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© mediastrategen GmbH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A7CB-E683-4977-8F9D-827C03FD0AAD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57200" y="4767264"/>
            <a:ext cx="2520280" cy="273844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800">
                <a:solidFill>
                  <a:srgbClr val="646464"/>
                </a:solidFill>
              </a:defRPr>
            </a:lvl1pPr>
          </a:lstStyle>
          <a:p>
            <a:r>
              <a:rPr lang="de-DE" dirty="0" smtClean="0"/>
              <a:t>Quelle: </a:t>
            </a:r>
            <a:endParaRPr lang="de-DE" dirty="0"/>
          </a:p>
        </p:txBody>
      </p:sp>
      <p:sp>
        <p:nvSpPr>
          <p:cNvPr id="7" name="Rechteck 6"/>
          <p:cNvSpPr/>
          <p:nvPr userDrawn="1"/>
        </p:nvSpPr>
        <p:spPr>
          <a:xfrm>
            <a:off x="6052839" y="66675"/>
            <a:ext cx="2736304" cy="432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3996" tIns="107997" rIns="143996" bIns="107997" rtlCol="0" anchor="ctr"/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endParaRPr lang="de-AT" sz="1400" kern="800" spc="40" noProof="1" smtClean="0">
              <a:solidFill>
                <a:schemeClr val="tx1"/>
              </a:solidFill>
              <a:latin typeface="Lato Light" charset="0"/>
              <a:ea typeface="Lato Light" charset="0"/>
              <a:cs typeface="Lato Light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959" y="123530"/>
            <a:ext cx="1438200" cy="375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498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62372"/>
            <a:ext cx="8229600" cy="8572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491628"/>
            <a:ext cx="4057200" cy="228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© mediastrategen GmbH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A7CB-E683-4977-8F9D-827C03FD0AAD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2"/>
          <p:cNvSpPr>
            <a:spLocks noGrp="1"/>
          </p:cNvSpPr>
          <p:nvPr>
            <p:ph sz="half" idx="13"/>
          </p:nvPr>
        </p:nvSpPr>
        <p:spPr>
          <a:xfrm>
            <a:off x="4629600" y="1491628"/>
            <a:ext cx="4057200" cy="228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57200" y="4767264"/>
            <a:ext cx="2520280" cy="273844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800">
                <a:solidFill>
                  <a:srgbClr val="646464"/>
                </a:solidFill>
              </a:defRPr>
            </a:lvl1pPr>
          </a:lstStyle>
          <a:p>
            <a:r>
              <a:rPr lang="de-DE" dirty="0" smtClean="0"/>
              <a:t>Quelle: </a:t>
            </a:r>
            <a:endParaRPr lang="de-DE" dirty="0"/>
          </a:p>
        </p:txBody>
      </p:sp>
      <p:sp>
        <p:nvSpPr>
          <p:cNvPr id="10" name="Rechteck 9"/>
          <p:cNvSpPr/>
          <p:nvPr userDrawn="1"/>
        </p:nvSpPr>
        <p:spPr>
          <a:xfrm>
            <a:off x="6052839" y="66675"/>
            <a:ext cx="2736304" cy="432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3996" tIns="107997" rIns="143996" bIns="107997" rtlCol="0" anchor="ctr"/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endParaRPr lang="de-AT" sz="1400" kern="800" spc="40" noProof="1" smtClean="0">
              <a:solidFill>
                <a:schemeClr val="tx1"/>
              </a:solidFill>
              <a:latin typeface="Lato Light" charset="0"/>
              <a:ea typeface="Lato Light" charset="0"/>
              <a:cs typeface="Lato Light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959" y="123530"/>
            <a:ext cx="1438200" cy="375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830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62372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14675"/>
            <a:ext cx="4040188" cy="479822"/>
          </a:xfrm>
        </p:spPr>
        <p:txBody>
          <a:bodyPr anchor="ctr">
            <a:normAutofit/>
          </a:bodyPr>
          <a:lstStyle>
            <a:lvl1pPr marL="0" indent="0">
              <a:buNone/>
              <a:defRPr sz="2000" b="0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089550"/>
            <a:ext cx="4057200" cy="228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© mediastrategen GmbH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A7CB-E683-4977-8F9D-827C03FD0AAD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extplatzhalter 2"/>
          <p:cNvSpPr>
            <a:spLocks noGrp="1"/>
          </p:cNvSpPr>
          <p:nvPr>
            <p:ph type="body" idx="13"/>
          </p:nvPr>
        </p:nvSpPr>
        <p:spPr>
          <a:xfrm>
            <a:off x="4646613" y="1522296"/>
            <a:ext cx="4040188" cy="479822"/>
          </a:xfrm>
        </p:spPr>
        <p:txBody>
          <a:bodyPr anchor="ctr">
            <a:normAutofit/>
          </a:bodyPr>
          <a:lstStyle>
            <a:lvl1pPr marL="0" indent="0">
              <a:buNone/>
              <a:defRPr sz="2000" b="0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1" name="Inhaltsplatzhalter 3"/>
          <p:cNvSpPr>
            <a:spLocks noGrp="1"/>
          </p:cNvSpPr>
          <p:nvPr>
            <p:ph sz="half" idx="14"/>
          </p:nvPr>
        </p:nvSpPr>
        <p:spPr>
          <a:xfrm>
            <a:off x="4629600" y="2097170"/>
            <a:ext cx="4057200" cy="228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57200" y="4767264"/>
            <a:ext cx="2520280" cy="273844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800">
                <a:solidFill>
                  <a:srgbClr val="646464"/>
                </a:solidFill>
              </a:defRPr>
            </a:lvl1pPr>
          </a:lstStyle>
          <a:p>
            <a:r>
              <a:rPr lang="de-DE" dirty="0" smtClean="0"/>
              <a:t>Quelle: 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6052839" y="66675"/>
            <a:ext cx="2736304" cy="432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3996" tIns="107997" rIns="143996" bIns="107997" rtlCol="0" anchor="ctr"/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endParaRPr lang="de-AT" sz="1400" kern="800" spc="40" noProof="1" smtClean="0">
              <a:solidFill>
                <a:schemeClr val="tx1"/>
              </a:solidFill>
              <a:latin typeface="Lato Light" charset="0"/>
              <a:ea typeface="Lato Light" charset="0"/>
              <a:cs typeface="Lato Light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959" y="123530"/>
            <a:ext cx="1438200" cy="375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834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© mediastrategen GmbH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A7CB-E683-4977-8F9D-827C03FD0AAD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57200" y="4767264"/>
            <a:ext cx="2520280" cy="273844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800">
                <a:solidFill>
                  <a:srgbClr val="646464"/>
                </a:solidFill>
              </a:defRPr>
            </a:lvl1pPr>
          </a:lstStyle>
          <a:p>
            <a:r>
              <a:rPr lang="de-DE" dirty="0" smtClean="0"/>
              <a:t>Quelle: </a:t>
            </a:r>
            <a:endParaRPr lang="de-DE" dirty="0"/>
          </a:p>
        </p:txBody>
      </p:sp>
      <p:sp>
        <p:nvSpPr>
          <p:cNvPr id="6" name="Rechteck 5"/>
          <p:cNvSpPr/>
          <p:nvPr userDrawn="1"/>
        </p:nvSpPr>
        <p:spPr>
          <a:xfrm>
            <a:off x="6052839" y="66675"/>
            <a:ext cx="2736304" cy="432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3996" tIns="107997" rIns="143996" bIns="107997" rtlCol="0" anchor="ctr"/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endParaRPr lang="de-AT" sz="1400" kern="800" spc="40" noProof="1" smtClean="0">
              <a:solidFill>
                <a:schemeClr val="tx1"/>
              </a:solidFill>
              <a:latin typeface="Lato Light" charset="0"/>
              <a:ea typeface="Lato Light" charset="0"/>
              <a:cs typeface="Lato Light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959" y="123530"/>
            <a:ext cx="1438200" cy="375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085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627535"/>
            <a:ext cx="3008313" cy="871538"/>
          </a:xfrm>
        </p:spPr>
        <p:txBody>
          <a:bodyPr anchor="ctr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1563639"/>
            <a:ext cx="3008313" cy="3030985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© mediastrategen GmbH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A7CB-E683-4977-8F9D-827C03FD0AAD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57200" y="4767264"/>
            <a:ext cx="2520280" cy="273844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800">
                <a:solidFill>
                  <a:srgbClr val="646464"/>
                </a:solidFill>
              </a:defRPr>
            </a:lvl1pPr>
          </a:lstStyle>
          <a:p>
            <a:r>
              <a:rPr lang="de-DE" dirty="0" smtClean="0"/>
              <a:t>Quelle: </a:t>
            </a:r>
            <a:endParaRPr lang="de-DE" dirty="0"/>
          </a:p>
        </p:txBody>
      </p:sp>
      <p:sp>
        <p:nvSpPr>
          <p:cNvPr id="9" name="Rechteck 8"/>
          <p:cNvSpPr/>
          <p:nvPr userDrawn="1"/>
        </p:nvSpPr>
        <p:spPr>
          <a:xfrm>
            <a:off x="6052839" y="66675"/>
            <a:ext cx="2736304" cy="432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3996" tIns="107997" rIns="143996" bIns="107997" rtlCol="0" anchor="ctr"/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endParaRPr lang="de-AT" sz="1400" kern="800" spc="40" noProof="1" smtClean="0">
              <a:solidFill>
                <a:schemeClr val="tx1"/>
              </a:solidFill>
              <a:latin typeface="Lato Light" charset="0"/>
              <a:ea typeface="Lato Light" charset="0"/>
              <a:cs typeface="Lato Light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959" y="123530"/>
            <a:ext cx="1438200" cy="375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357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878088"/>
            <a:ext cx="5486400" cy="386413"/>
          </a:xfrm>
        </p:spPr>
        <p:txBody>
          <a:bodyPr anchor="ctr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741832"/>
            <a:ext cx="5486400" cy="30852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© mediastrategen GmbH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A7CB-E683-4977-8F9D-827C03FD0AAD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57200" y="4767264"/>
            <a:ext cx="2520280" cy="273844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800">
                <a:solidFill>
                  <a:srgbClr val="646464"/>
                </a:solidFill>
              </a:defRPr>
            </a:lvl1pPr>
          </a:lstStyle>
          <a:p>
            <a:r>
              <a:rPr lang="de-DE" dirty="0" smtClean="0"/>
              <a:t>Quelle: </a:t>
            </a:r>
            <a:endParaRPr lang="de-DE" dirty="0"/>
          </a:p>
        </p:txBody>
      </p:sp>
      <p:sp>
        <p:nvSpPr>
          <p:cNvPr id="8" name="Rechteck 7"/>
          <p:cNvSpPr/>
          <p:nvPr userDrawn="1"/>
        </p:nvSpPr>
        <p:spPr>
          <a:xfrm>
            <a:off x="6052839" y="66675"/>
            <a:ext cx="2736304" cy="432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3996" tIns="107997" rIns="143996" bIns="107997" rtlCol="0" anchor="ctr"/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endParaRPr lang="de-AT" sz="1400" kern="800" spc="40" noProof="1" smtClean="0">
              <a:solidFill>
                <a:schemeClr val="tx1"/>
              </a:solidFill>
              <a:latin typeface="Lato Light" charset="0"/>
              <a:ea typeface="Lato Light" charset="0"/>
              <a:cs typeface="Lato Light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959" y="123530"/>
            <a:ext cx="1438200" cy="375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383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100000">
                <a:srgbClr val="D00000"/>
              </a:gs>
              <a:gs pos="50000">
                <a:srgbClr val="D60000"/>
              </a:gs>
              <a:gs pos="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2146548"/>
            <a:ext cx="8219257" cy="85725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Rechteck 5"/>
          <p:cNvSpPr/>
          <p:nvPr userDrawn="1"/>
        </p:nvSpPr>
        <p:spPr>
          <a:xfrm>
            <a:off x="467544" y="4419858"/>
            <a:ext cx="8208912" cy="61170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AT" sz="11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Alle hier genannten Ideen und Ideenansätze sind geistiges Eigentum der </a:t>
            </a:r>
            <a:r>
              <a:rPr lang="de-AT" sz="1100" kern="1200" dirty="0" err="1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mediastrategen</a:t>
            </a:r>
            <a:r>
              <a:rPr lang="de-AT" sz="11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GmbH und deren Verwendung oder Nennung im Einzelnen oder Gesamten urheberrechtlich geschützt und nur mit schriftlichem Einverständnis des Eigentümers verwendbar oder zitierbar.</a:t>
            </a:r>
            <a:endParaRPr lang="de-DE" sz="11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08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bene 1 (zweizeil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4636"/>
            <a:ext cx="9144000" cy="4546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Hintergrundbild</a:t>
            </a:r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39553" y="2546018"/>
            <a:ext cx="2425192" cy="539700"/>
          </a:xfrm>
          <a:solidFill>
            <a:srgbClr val="FF0000"/>
          </a:solidFill>
        </p:spPr>
        <p:txBody>
          <a:bodyPr wrap="none" lIns="107997" tIns="0" rIns="71999" bIns="46799" anchor="b">
            <a:sp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zweite Zeile</a:t>
            </a:r>
            <a:endParaRPr lang="de-DE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39552" y="3187373"/>
            <a:ext cx="2494892" cy="300749"/>
          </a:xfrm>
          <a:solidFill>
            <a:srgbClr val="FF0000"/>
          </a:solidFill>
        </p:spPr>
        <p:txBody>
          <a:bodyPr wrap="none" lIns="107997" tIns="17999" rIns="71999" bIns="35999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err="1" smtClean="0"/>
              <a:t>Subtitel</a:t>
            </a:r>
            <a:r>
              <a:rPr lang="de-DE" dirty="0" smtClean="0"/>
              <a:t> der Präsentation</a:t>
            </a:r>
            <a:endParaRPr lang="de-DE" dirty="0"/>
          </a:p>
        </p:txBody>
      </p:sp>
      <p:sp>
        <p:nvSpPr>
          <p:cNvPr id="15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811" y="3936492"/>
            <a:ext cx="9146313" cy="1207008"/>
          </a:xfrm>
          <a:blipFill>
            <a:blip r:embed="rId2"/>
            <a:stretch>
              <a:fillRect/>
            </a:stretch>
          </a:blipFill>
        </p:spPr>
        <p:txBody>
          <a:bodyPr wrap="none" anchor="b"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539552" y="2013383"/>
            <a:ext cx="4176441" cy="539700"/>
          </a:xfrm>
          <a:solidFill>
            <a:srgbClr val="FF0000"/>
          </a:solidFill>
        </p:spPr>
        <p:txBody>
          <a:bodyPr wrap="none" lIns="107997" tIns="0" rIns="71999" bIns="46799" anchor="b">
            <a:spAutoFit/>
          </a:bodyPr>
          <a:lstStyle>
            <a:lvl1pPr marL="0" indent="0">
              <a:buNone/>
              <a:defRPr sz="3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Titel der Präsentation</a:t>
            </a:r>
            <a:endParaRPr lang="de-DE" dirty="0"/>
          </a:p>
        </p:txBody>
      </p:sp>
      <p:sp>
        <p:nvSpPr>
          <p:cNvPr id="7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539553" y="3487049"/>
            <a:ext cx="1301873" cy="300749"/>
          </a:xfrm>
          <a:solidFill>
            <a:srgbClr val="FF0000"/>
          </a:solidFill>
        </p:spPr>
        <p:txBody>
          <a:bodyPr wrap="none" lIns="107997" tIns="17999" rIns="71999" bIns="35999">
            <a:sp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zweite Zeile</a:t>
            </a:r>
            <a:endParaRPr lang="de-DE" dirty="0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6" hasCustomPrompt="1"/>
          </p:nvPr>
        </p:nvSpPr>
        <p:spPr>
          <a:xfrm>
            <a:off x="539750" y="1491631"/>
            <a:ext cx="1079922" cy="4333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Logo</a:t>
            </a:r>
            <a:endParaRPr lang="de-DE" dirty="0"/>
          </a:p>
        </p:txBody>
      </p:sp>
      <p:sp>
        <p:nvSpPr>
          <p:cNvPr id="9" name="Rechteck 8"/>
          <p:cNvSpPr/>
          <p:nvPr userDrawn="1"/>
        </p:nvSpPr>
        <p:spPr>
          <a:xfrm>
            <a:off x="6300192" y="4371950"/>
            <a:ext cx="2736304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3996" tIns="107997" rIns="143996" bIns="107997" rtlCol="0" anchor="ctr"/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endParaRPr lang="de-AT" sz="1400" kern="800" spc="40" noProof="1" smtClean="0">
              <a:solidFill>
                <a:schemeClr val="tx1"/>
              </a:solidFill>
              <a:latin typeface="Lato Light" charset="0"/>
              <a:ea typeface="Lato Light" charset="0"/>
              <a:cs typeface="Lato Light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508081"/>
            <a:ext cx="1438200" cy="375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49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leitung oder Schl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100000">
                <a:srgbClr val="D00000"/>
              </a:gs>
              <a:gs pos="50000">
                <a:srgbClr val="D60000"/>
              </a:gs>
              <a:gs pos="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2146548"/>
            <a:ext cx="8219257" cy="85725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7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ene 2 (Kapiteleinstie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Hintergrundbild</a:t>
            </a:r>
            <a:endParaRPr lang="de-DE" dirty="0"/>
          </a:p>
        </p:txBody>
      </p:sp>
      <p:sp>
        <p:nvSpPr>
          <p:cNvPr id="10" name="Textplatzhalt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958931" y="3317742"/>
            <a:ext cx="3370131" cy="478144"/>
          </a:xfrm>
          <a:solidFill>
            <a:srgbClr val="FF0000"/>
          </a:solidFill>
        </p:spPr>
        <p:txBody>
          <a:bodyPr wrap="none" lIns="107997" tIns="0" rIns="71999" bIns="46799" anchor="b">
            <a:spAutoFit/>
          </a:bodyPr>
          <a:lstStyle>
            <a:lvl1pPr marL="0" indent="0" algn="ctr">
              <a:buNone/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Das nächste Kapitel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086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bene 3 (Kapiteleinstie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4635"/>
            <a:ext cx="9144000" cy="514813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Hintergrundbild</a:t>
            </a:r>
            <a:endParaRPr lang="de-DE" dirty="0"/>
          </a:p>
        </p:txBody>
      </p:sp>
      <p:sp>
        <p:nvSpPr>
          <p:cNvPr id="15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811" y="4554378"/>
            <a:ext cx="9146313" cy="586800"/>
          </a:xfrm>
          <a:blipFill>
            <a:blip r:embed="rId2"/>
            <a:stretch>
              <a:fillRect/>
            </a:stretch>
          </a:blipFill>
          <a:ln>
            <a:noFill/>
          </a:ln>
        </p:spPr>
        <p:txBody>
          <a:bodyPr wrap="none" anchor="b"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9" name="Textplatzhalt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958931" y="3605775"/>
            <a:ext cx="3370131" cy="478144"/>
          </a:xfrm>
          <a:solidFill>
            <a:srgbClr val="FF0000"/>
          </a:solidFill>
        </p:spPr>
        <p:txBody>
          <a:bodyPr wrap="none" lIns="107997" tIns="0" rIns="71999" bIns="46799" anchor="b">
            <a:spAutoFit/>
          </a:bodyPr>
          <a:lstStyle>
            <a:lvl1pPr marL="0" indent="0" algn="ctr">
              <a:buNone/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Das nächste Kapitel</a:t>
            </a:r>
            <a:endParaRPr lang="de-DE" dirty="0"/>
          </a:p>
        </p:txBody>
      </p:sp>
      <p:sp>
        <p:nvSpPr>
          <p:cNvPr id="10" name="Foliennummernplatzhalter 6"/>
          <p:cNvSpPr>
            <a:spLocks noGrp="1"/>
          </p:cNvSpPr>
          <p:nvPr>
            <p:ph type="sldNum" sz="quarter" idx="14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E20CA7CB-E683-4977-8F9D-827C03FD0AAD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2"/>
          </p:nvPr>
        </p:nvSpPr>
        <p:spPr>
          <a:xfrm>
            <a:off x="3131841" y="4767264"/>
            <a:ext cx="288032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800">
                <a:solidFill>
                  <a:srgbClr val="646464"/>
                </a:solidFill>
              </a:defRPr>
            </a:lvl1pPr>
          </a:lstStyle>
          <a:p>
            <a:r>
              <a:rPr lang="de-DE" smtClean="0"/>
              <a:t>© mediastrategen GmbH</a:t>
            </a:r>
            <a:endParaRPr 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57200" y="4767264"/>
            <a:ext cx="2520280" cy="273844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800">
                <a:solidFill>
                  <a:srgbClr val="646464"/>
                </a:solidFill>
              </a:defRPr>
            </a:lvl1pPr>
          </a:lstStyle>
          <a:p>
            <a:r>
              <a:rPr lang="de-DE" dirty="0" smtClean="0"/>
              <a:t>Quelle: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973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Hintergrundbild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825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ideo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dienplatzhalter 6"/>
          <p:cNvSpPr>
            <a:spLocks noGrp="1"/>
          </p:cNvSpPr>
          <p:nvPr>
            <p:ph type="media" sz="quarter" idx="10"/>
          </p:nvPr>
        </p:nvSpPr>
        <p:spPr>
          <a:xfrm>
            <a:off x="0" y="1"/>
            <a:ext cx="9144000" cy="5143499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smtClean="0"/>
              <a:t>Mediaclip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832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62372"/>
            <a:ext cx="8229600" cy="8572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491629"/>
            <a:ext cx="4057200" cy="2282400"/>
          </a:xfrm>
        </p:spPr>
        <p:txBody>
          <a:bodyPr wrap="square">
            <a:normAutofit/>
          </a:bodyPr>
          <a:lstStyle>
            <a:lvl1pPr marL="0" indent="0">
              <a:buNone/>
              <a:defRPr sz="1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© mediastrategen GmbH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A7CB-E683-4977-8F9D-827C03FD0AAD}" type="slidenum">
              <a:rPr lang="de-DE" smtClean="0"/>
              <a:t>‹Nr.›</a:t>
            </a:fld>
            <a:endParaRPr lang="de-DE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/>
          </p:nvPr>
        </p:nvSpPr>
        <p:spPr>
          <a:xfrm>
            <a:off x="457200" y="3858802"/>
            <a:ext cx="8229600" cy="618614"/>
          </a:xfrm>
        </p:spPr>
        <p:txBody>
          <a:bodyPr tIns="0" bIns="0" anchor="ctr"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0" name="Inhaltsplatzhalter 3"/>
          <p:cNvSpPr>
            <a:spLocks noGrp="1"/>
          </p:cNvSpPr>
          <p:nvPr>
            <p:ph sz="half" idx="14"/>
          </p:nvPr>
        </p:nvSpPr>
        <p:spPr>
          <a:xfrm>
            <a:off x="4629600" y="1491629"/>
            <a:ext cx="4057200" cy="2282400"/>
          </a:xfrm>
        </p:spPr>
        <p:txBody>
          <a:bodyPr wrap="square">
            <a:normAutofit/>
          </a:bodyPr>
          <a:lstStyle>
            <a:lvl1pPr marL="0" indent="0">
              <a:buNone/>
              <a:defRPr sz="1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57200" y="4767264"/>
            <a:ext cx="2520280" cy="273844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800">
                <a:solidFill>
                  <a:srgbClr val="646464"/>
                </a:solidFill>
              </a:defRPr>
            </a:lvl1pPr>
          </a:lstStyle>
          <a:p>
            <a:r>
              <a:rPr lang="de-DE" dirty="0" smtClean="0"/>
              <a:t>Quelle: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494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62372"/>
            <a:ext cx="8229600" cy="8572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© mediastrategen GmbH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A7CB-E683-4977-8F9D-827C03FD0AA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Inhaltsplatzhalter 3"/>
          <p:cNvSpPr>
            <a:spLocks noGrp="1"/>
          </p:cNvSpPr>
          <p:nvPr>
            <p:ph sz="half" idx="2"/>
          </p:nvPr>
        </p:nvSpPr>
        <p:spPr>
          <a:xfrm>
            <a:off x="457200" y="1491629"/>
            <a:ext cx="4057200" cy="2282400"/>
          </a:xfrm>
        </p:spPr>
        <p:txBody>
          <a:bodyPr vert="horz" wrap="square" lIns="0" tIns="46799" rIns="0" bIns="45719" rtlCol="0">
            <a:normAutofit/>
          </a:bodyPr>
          <a:lstStyle>
            <a:lvl1pPr>
              <a:defRPr lang="de-DE" sz="1600" dirty="0"/>
            </a:lvl1pPr>
          </a:lstStyle>
          <a:p>
            <a:pPr marL="285743" lvl="0" indent="-285743">
              <a:buChar char="u"/>
            </a:pPr>
            <a:r>
              <a:rPr lang="de-DE" smtClean="0"/>
              <a:t>Textmasterformat bearbeiten</a:t>
            </a:r>
          </a:p>
        </p:txBody>
      </p:sp>
      <p:sp>
        <p:nvSpPr>
          <p:cNvPr id="10" name="Textplatzhalter 11"/>
          <p:cNvSpPr>
            <a:spLocks noGrp="1"/>
          </p:cNvSpPr>
          <p:nvPr>
            <p:ph type="body" sz="quarter" idx="13"/>
          </p:nvPr>
        </p:nvSpPr>
        <p:spPr>
          <a:xfrm>
            <a:off x="457200" y="3858802"/>
            <a:ext cx="8229600" cy="618614"/>
          </a:xfrm>
        </p:spPr>
        <p:txBody>
          <a:bodyPr tIns="0" bIns="0" anchor="ctr"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1" name="Inhaltsplatzhalter 3"/>
          <p:cNvSpPr>
            <a:spLocks noGrp="1"/>
          </p:cNvSpPr>
          <p:nvPr>
            <p:ph sz="half" idx="14"/>
          </p:nvPr>
        </p:nvSpPr>
        <p:spPr>
          <a:xfrm>
            <a:off x="4629600" y="1491629"/>
            <a:ext cx="4057200" cy="2282400"/>
          </a:xfrm>
        </p:spPr>
        <p:txBody>
          <a:bodyPr wrap="square">
            <a:normAutofit/>
          </a:bodyPr>
          <a:lstStyle>
            <a:lvl1pPr marL="285743" indent="-285743">
              <a:buFont typeface="Wingdings 3" panose="05040102010807070707" pitchFamily="18" charset="2"/>
              <a:buChar char="u"/>
              <a:defRPr sz="1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57200" y="4767264"/>
            <a:ext cx="2520280" cy="273844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800">
                <a:solidFill>
                  <a:srgbClr val="646464"/>
                </a:solidFill>
              </a:defRPr>
            </a:lvl1pPr>
          </a:lstStyle>
          <a:p>
            <a:r>
              <a:rPr lang="de-DE" dirty="0" smtClean="0"/>
              <a:t>Quelle: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9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1.png"/><Relationship Id="rId21" Type="http://schemas.openxmlformats.org/officeDocument/2006/relationships/image" Target="../media/image2.png"/><Relationship Id="rId22" Type="http://schemas.openxmlformats.org/officeDocument/2006/relationships/image" Target="../media/image3.png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6" descr="MED Präsentation Footer.png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8284"/>
            <a:ext cx="9144000" cy="585216"/>
          </a:xfrm>
          <a:prstGeom prst="rect">
            <a:avLst/>
          </a:prstGeom>
        </p:spPr>
      </p:pic>
      <p:pic>
        <p:nvPicPr>
          <p:cNvPr id="7" name="Bild 7" descr="MED Präsentation Header.png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6374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562372"/>
            <a:ext cx="8229600" cy="857250"/>
          </a:xfrm>
          <a:prstGeom prst="rect">
            <a:avLst/>
          </a:prstGeom>
        </p:spPr>
        <p:txBody>
          <a:bodyPr vert="horz" lIns="0" tIns="45719" rIns="0" bIns="45719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91630"/>
            <a:ext cx="8229600" cy="3024336"/>
          </a:xfrm>
          <a:prstGeom prst="rect">
            <a:avLst/>
          </a:prstGeom>
        </p:spPr>
        <p:txBody>
          <a:bodyPr vert="horz" lIns="0" tIns="46799" rIns="0" bIns="45719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131841" y="4767264"/>
            <a:ext cx="288032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800">
                <a:solidFill>
                  <a:srgbClr val="646464"/>
                </a:solidFill>
              </a:defRPr>
            </a:lvl1pPr>
          </a:lstStyle>
          <a:p>
            <a:r>
              <a:rPr lang="de-DE" smtClean="0"/>
              <a:t>© mediastrategen GmbH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800" b="0">
                <a:solidFill>
                  <a:srgbClr val="646464"/>
                </a:solidFill>
              </a:defRPr>
            </a:lvl1pPr>
          </a:lstStyle>
          <a:p>
            <a:fld id="{E20CA7CB-E683-4977-8F9D-827C03FD0AAD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Bild 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706374"/>
          </a:xfrm>
          <a:prstGeom prst="rect">
            <a:avLst/>
          </a:prstGeom>
        </p:spPr>
      </p:pic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57200" y="4767264"/>
            <a:ext cx="2520280" cy="273844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800">
                <a:solidFill>
                  <a:srgbClr val="646464"/>
                </a:solidFill>
              </a:defRPr>
            </a:lvl1pPr>
          </a:lstStyle>
          <a:p>
            <a:r>
              <a:rPr lang="de-DE" dirty="0" smtClean="0"/>
              <a:t>Quelle: </a:t>
            </a:r>
            <a:endParaRPr lang="de-DE" dirty="0"/>
          </a:p>
        </p:txBody>
      </p:sp>
      <p:sp>
        <p:nvSpPr>
          <p:cNvPr id="5" name="Rechteck 4"/>
          <p:cNvSpPr/>
          <p:nvPr userDrawn="1"/>
        </p:nvSpPr>
        <p:spPr>
          <a:xfrm>
            <a:off x="6487064" y="60385"/>
            <a:ext cx="2355011" cy="422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915" y="107268"/>
            <a:ext cx="1438200" cy="375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1514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83" r:id="rId2"/>
    <p:sldLayoutId id="2147483702" r:id="rId3"/>
    <p:sldLayoutId id="2147483684" r:id="rId4"/>
    <p:sldLayoutId id="2147483704" r:id="rId5"/>
    <p:sldLayoutId id="2147483705" r:id="rId6"/>
    <p:sldLayoutId id="2147483685" r:id="rId7"/>
    <p:sldLayoutId id="2147483687" r:id="rId8"/>
    <p:sldLayoutId id="2147483699" r:id="rId9"/>
    <p:sldLayoutId id="2147483688" r:id="rId10"/>
    <p:sldLayoutId id="2147483689" r:id="rId11"/>
    <p:sldLayoutId id="2147483698" r:id="rId12"/>
    <p:sldLayoutId id="2147483690" r:id="rId13"/>
    <p:sldLayoutId id="2147483691" r:id="rId14"/>
    <p:sldLayoutId id="2147483693" r:id="rId15"/>
    <p:sldLayoutId id="2147483694" r:id="rId16"/>
    <p:sldLayoutId id="2147483695" r:id="rId17"/>
    <p:sldLayoutId id="2147483706" r:id="rId18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378" rtl="0" eaLnBrk="1" latinLnBrk="0" hangingPunct="1">
        <a:spcBef>
          <a:spcPct val="0"/>
        </a:spcBef>
        <a:buNone/>
        <a:defRPr sz="2400" kern="1200" baseline="0">
          <a:solidFill>
            <a:srgbClr val="646464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Clr>
          <a:srgbClr val="FF0000"/>
        </a:buClr>
        <a:buSzPct val="70000"/>
        <a:buFont typeface="Wingdings 3" panose="05040102010807070707" pitchFamily="18" charset="2"/>
        <a:buChar char=""/>
        <a:defRPr sz="2000" kern="1200">
          <a:solidFill>
            <a:srgbClr val="646464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Clr>
          <a:srgbClr val="FF0000"/>
        </a:buClr>
        <a:buSzPct val="70000"/>
        <a:buFont typeface="Wingdings 3" panose="05040102010807070707" pitchFamily="18" charset="2"/>
        <a:buChar char=""/>
        <a:defRPr sz="1800" kern="1200">
          <a:solidFill>
            <a:srgbClr val="646464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Clr>
          <a:srgbClr val="FF0000"/>
        </a:buClr>
        <a:buSzPct val="70000"/>
        <a:buFont typeface="Wingdings 3" panose="05040102010807070707" pitchFamily="18" charset="2"/>
        <a:buChar char=""/>
        <a:defRPr sz="1600" kern="1200">
          <a:solidFill>
            <a:srgbClr val="646464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Clr>
          <a:srgbClr val="FF0000"/>
        </a:buClr>
        <a:buSzPct val="70000"/>
        <a:buFont typeface="Wingdings 3" panose="05040102010807070707" pitchFamily="18" charset="2"/>
        <a:buChar char=""/>
        <a:defRPr sz="1600" kern="1200">
          <a:solidFill>
            <a:srgbClr val="646464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Clr>
          <a:srgbClr val="FF0000"/>
        </a:buClr>
        <a:buSzPct val="70000"/>
        <a:buFont typeface="Wingdings 3" panose="05040102010807070707" pitchFamily="18" charset="2"/>
        <a:buChar char=""/>
        <a:defRPr sz="1600" kern="1200">
          <a:solidFill>
            <a:srgbClr val="646464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4" Type="http://schemas.openxmlformats.org/officeDocument/2006/relationships/hyperlink" Target="http://www.mmaglobal.com/" TargetMode="Externa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235" y="349529"/>
            <a:ext cx="2640225" cy="891076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356" y="1383173"/>
            <a:ext cx="356762" cy="247905"/>
          </a:xfrm>
          <a:prstGeom prst="rect">
            <a:avLst/>
          </a:prstGeom>
        </p:spPr>
      </p:pic>
      <p:sp>
        <p:nvSpPr>
          <p:cNvPr id="9" name="Inhaltsplatzhalter 3"/>
          <p:cNvSpPr txBox="1">
            <a:spLocks/>
          </p:cNvSpPr>
          <p:nvPr/>
        </p:nvSpPr>
        <p:spPr>
          <a:xfrm>
            <a:off x="4036205" y="1338108"/>
            <a:ext cx="1369791" cy="40502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892" indent="-342892" algn="l" defTabSz="914378" rtl="0" eaLnBrk="1" latinLnBrk="0" hangingPunct="1">
              <a:spcBef>
                <a:spcPct val="20000"/>
              </a:spcBef>
              <a:buClr>
                <a:srgbClr val="FF0000"/>
              </a:buClr>
              <a:buSzPct val="70000"/>
              <a:buFont typeface="Wingdings 3" panose="05040102010807070707" pitchFamily="18" charset="2"/>
              <a:buChar char=""/>
              <a:defRPr sz="20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1pPr>
            <a:lvl2pPr marL="742931" indent="-285743" algn="l" defTabSz="914378" rtl="0" eaLnBrk="1" latinLnBrk="0" hangingPunct="1">
              <a:spcBef>
                <a:spcPct val="20000"/>
              </a:spcBef>
              <a:buClr>
                <a:srgbClr val="FF0000"/>
              </a:buClr>
              <a:buSzPct val="70000"/>
              <a:buFont typeface="Wingdings 3" panose="05040102010807070707" pitchFamily="18" charset="2"/>
              <a:buChar char=""/>
              <a:defRPr sz="18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2pPr>
            <a:lvl3pPr marL="1142972" indent="-228594" algn="l" defTabSz="914378" rtl="0" eaLnBrk="1" latinLnBrk="0" hangingPunct="1">
              <a:spcBef>
                <a:spcPct val="20000"/>
              </a:spcBef>
              <a:buClr>
                <a:srgbClr val="FF0000"/>
              </a:buClr>
              <a:buSzPct val="70000"/>
              <a:buFont typeface="Wingdings 3" panose="05040102010807070707" pitchFamily="18" charset="2"/>
              <a:buChar char=""/>
              <a:defRPr sz="16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8" rtl="0" eaLnBrk="1" latinLnBrk="0" hangingPunct="1">
              <a:spcBef>
                <a:spcPct val="20000"/>
              </a:spcBef>
              <a:buClr>
                <a:srgbClr val="FF0000"/>
              </a:buClr>
              <a:buSzPct val="70000"/>
              <a:buFont typeface="Wingdings 3" panose="05040102010807070707" pitchFamily="18" charset="2"/>
              <a:buChar char=""/>
              <a:defRPr sz="16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4pPr>
            <a:lvl5pPr marL="2057348" indent="-228594" algn="l" defTabSz="914378" rtl="0" eaLnBrk="1" latinLnBrk="0" hangingPunct="1">
              <a:spcBef>
                <a:spcPct val="20000"/>
              </a:spcBef>
              <a:buClr>
                <a:srgbClr val="FF0000"/>
              </a:buClr>
              <a:buSzPct val="70000"/>
              <a:buFont typeface="Wingdings 3" panose="05040102010807070707" pitchFamily="18" charset="2"/>
              <a:buChar char=""/>
              <a:defRPr sz="16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400" b="1" spc="-90" dirty="0" smtClean="0">
                <a:solidFill>
                  <a:schemeClr val="tx1"/>
                </a:solidFill>
              </a:rPr>
              <a:t>AUSTRIA</a:t>
            </a:r>
            <a:endParaRPr lang="de-DE" sz="2400" dirty="0" smtClean="0">
              <a:solidFill>
                <a:schemeClr val="tx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14194" y="2105673"/>
            <a:ext cx="8451510" cy="286232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2pPr marL="285750" lvl="1" indent="-285750">
              <a:buClr>
                <a:srgbClr val="FF6600"/>
              </a:buClr>
              <a:buFont typeface="Courier New" panose="02070309020205020404" pitchFamily="49" charset="0"/>
              <a:buChar char="o"/>
            </a:lvl2pPr>
          </a:lstStyle>
          <a:p>
            <a:pPr algn="ctr"/>
            <a:r>
              <a:rPr lang="de-DE" dirty="0"/>
              <a:t>Die </a:t>
            </a:r>
            <a:r>
              <a:rPr lang="de-DE" b="1" dirty="0"/>
              <a:t>Mobile Marketing </a:t>
            </a:r>
            <a:r>
              <a:rPr lang="de-DE" b="1" dirty="0" err="1"/>
              <a:t>Association</a:t>
            </a:r>
            <a:r>
              <a:rPr lang="de-DE" b="1" dirty="0"/>
              <a:t> Austria </a:t>
            </a:r>
            <a:r>
              <a:rPr lang="de-DE" dirty="0"/>
              <a:t>ist die österreichische Landesorganisation der </a:t>
            </a:r>
            <a:r>
              <a:rPr lang="de-DE" b="1" u="sng" dirty="0">
                <a:hlinkClick r:id="rId4"/>
              </a:rPr>
              <a:t>Internationalen Mobile Marketing Association</a:t>
            </a:r>
            <a:r>
              <a:rPr lang="de-DE" dirty="0"/>
              <a:t>.</a:t>
            </a:r>
          </a:p>
          <a:p>
            <a:pPr algn="ctr"/>
            <a:r>
              <a:rPr lang="de-DE" dirty="0"/>
              <a:t>Sie repräsentiert als </a:t>
            </a:r>
            <a:r>
              <a:rPr lang="de-DE" b="1" dirty="0"/>
              <a:t>unabhängige Interessensvertretung </a:t>
            </a:r>
            <a:r>
              <a:rPr lang="de-DE" dirty="0"/>
              <a:t>alle Vertreter der Mobile Marketing-Wertschöpfungskette, wie Netzbetreiber, Agenturen, Mobile </a:t>
            </a:r>
            <a:r>
              <a:rPr lang="de-DE" dirty="0" err="1"/>
              <a:t>Marketer</a:t>
            </a:r>
            <a:r>
              <a:rPr lang="de-DE" dirty="0"/>
              <a:t>, Herstellern von Endgeräten, Medien, und vielen mehr. </a:t>
            </a:r>
          </a:p>
          <a:p>
            <a:pPr algn="ctr"/>
            <a:r>
              <a:rPr lang="de-DE" dirty="0"/>
              <a:t>Die Mobile Marketing </a:t>
            </a:r>
            <a:r>
              <a:rPr lang="de-DE" dirty="0" err="1"/>
              <a:t>Association</a:t>
            </a:r>
            <a:r>
              <a:rPr lang="de-DE" dirty="0"/>
              <a:t> Austria bietet als </a:t>
            </a:r>
            <a:r>
              <a:rPr lang="de-DE" b="1" dirty="0"/>
              <a:t>Knowhow-Plattform</a:t>
            </a:r>
            <a:r>
              <a:rPr lang="de-DE" dirty="0"/>
              <a:t> Austausch mit Experten und Zugang zu relevanten </a:t>
            </a:r>
            <a:r>
              <a:rPr lang="de-DE" b="1" dirty="0"/>
              <a:t>Serviceleistungen </a:t>
            </a:r>
            <a:r>
              <a:rPr lang="de-DE" dirty="0"/>
              <a:t>in einer der innovativsten Branchen. </a:t>
            </a:r>
          </a:p>
          <a:p>
            <a:pPr algn="ctr"/>
            <a:r>
              <a:rPr lang="de-DE" dirty="0" smtClean="0"/>
              <a:t>Die Organisation besteht in Österreich seit 2004 und </a:t>
            </a:r>
          </a:p>
          <a:p>
            <a:pPr algn="ctr"/>
            <a:r>
              <a:rPr lang="de-DE" dirty="0" smtClean="0"/>
              <a:t>zählt rund 20 Mitgliedsunternehmen.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92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206630" y="1002759"/>
            <a:ext cx="8844606" cy="350865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accent6"/>
                </a:solidFill>
              </a:rPr>
              <a:t>Mobile Communications Report</a:t>
            </a:r>
          </a:p>
          <a:p>
            <a:r>
              <a:rPr lang="de-DE" dirty="0" smtClean="0"/>
              <a:t>Die </a:t>
            </a:r>
            <a:r>
              <a:rPr lang="de-DE" dirty="0"/>
              <a:t>Studie erfasst die allgemeinen Aspekte des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mobilen Nutzungsverhalten </a:t>
            </a:r>
            <a:r>
              <a:rPr lang="de-DE" dirty="0"/>
              <a:t>der </a:t>
            </a:r>
            <a:r>
              <a:rPr lang="de-DE" dirty="0" err="1" smtClean="0"/>
              <a:t>ÖsterreicherInnen</a:t>
            </a:r>
            <a:r>
              <a:rPr lang="de-DE" dirty="0" smtClean="0"/>
              <a:t>. </a:t>
            </a:r>
          </a:p>
          <a:p>
            <a:r>
              <a:rPr lang="de-DE" dirty="0" smtClean="0"/>
              <a:t>Die Studie erschien 2017 zum bereits elften Mal.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Im Speziellen erhebt die Studie:</a:t>
            </a:r>
          </a:p>
          <a:p>
            <a:pPr marL="285750" lvl="1" indent="-285750">
              <a:buClr>
                <a:srgbClr val="FF6600"/>
              </a:buClr>
              <a:buFont typeface="Courier New" panose="02070309020205020404" pitchFamily="49" charset="0"/>
              <a:buChar char="o"/>
            </a:pPr>
            <a:r>
              <a:rPr lang="de-DE" dirty="0" smtClean="0"/>
              <a:t>die Verbreitung und Nutzung </a:t>
            </a:r>
            <a:r>
              <a:rPr lang="de-DE" smtClean="0"/>
              <a:t>von mobiler Hardware</a:t>
            </a:r>
            <a:endParaRPr lang="de-DE" dirty="0" smtClean="0"/>
          </a:p>
          <a:p>
            <a:pPr marL="285750" lvl="1" indent="-285750">
              <a:buClr>
                <a:srgbClr val="FF6600"/>
              </a:buClr>
              <a:buFont typeface="Courier New" panose="02070309020205020404" pitchFamily="49" charset="0"/>
              <a:buChar char="o"/>
            </a:pPr>
            <a:r>
              <a:rPr lang="de-DE" dirty="0" smtClean="0"/>
              <a:t>die </a:t>
            </a:r>
            <a:r>
              <a:rPr lang="de-DE" dirty="0"/>
              <a:t>Nutzung von mobilem Internet </a:t>
            </a:r>
          </a:p>
          <a:p>
            <a:pPr marL="285750" lvl="1" indent="-285750">
              <a:buClr>
                <a:srgbClr val="FF6600"/>
              </a:buClr>
              <a:buFont typeface="Courier New" panose="02070309020205020404" pitchFamily="49" charset="0"/>
              <a:buChar char="o"/>
            </a:pPr>
            <a:r>
              <a:rPr lang="de-DE" dirty="0"/>
              <a:t>die Nutzung von sozialen Netzwerken auf dem Handy</a:t>
            </a:r>
          </a:p>
          <a:p>
            <a:pPr marL="285750" lvl="1" indent="-285750">
              <a:buClr>
                <a:srgbClr val="FF6600"/>
              </a:buClr>
              <a:buFont typeface="Courier New" panose="02070309020205020404" pitchFamily="49" charset="0"/>
              <a:buChar char="o"/>
            </a:pPr>
            <a:r>
              <a:rPr lang="de-DE" dirty="0"/>
              <a:t>die Nutzung von </a:t>
            </a:r>
            <a:r>
              <a:rPr lang="de-DE" dirty="0" smtClean="0"/>
              <a:t>Apps</a:t>
            </a:r>
          </a:p>
          <a:p>
            <a:pPr marL="285750" lvl="1" indent="-285750">
              <a:buClr>
                <a:srgbClr val="FF6600"/>
              </a:buClr>
              <a:buFont typeface="Courier New" panose="02070309020205020404" pitchFamily="49" charset="0"/>
              <a:buChar char="o"/>
            </a:pPr>
            <a:r>
              <a:rPr lang="de-DE" dirty="0" smtClean="0"/>
              <a:t>die Akzeptanz mobiler eCommerce Angebote</a:t>
            </a:r>
            <a:endParaRPr lang="de-DE" dirty="0"/>
          </a:p>
          <a:p>
            <a:pPr marL="285750" lvl="1" indent="-285750">
              <a:buClr>
                <a:srgbClr val="FF6600"/>
              </a:buClr>
              <a:buFont typeface="Courier New" panose="02070309020205020404" pitchFamily="49" charset="0"/>
              <a:buChar char="o"/>
            </a:pPr>
            <a:r>
              <a:rPr lang="de-DE" dirty="0"/>
              <a:t>die Bereitschaft zur Nutzung von mobilen Marketing-Angeboten</a:t>
            </a:r>
          </a:p>
          <a:p>
            <a:pPr>
              <a:buClr>
                <a:srgbClr val="FF6600"/>
              </a:buClr>
            </a:pP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2892351" y="4317796"/>
            <a:ext cx="6298031" cy="73866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2pPr marL="285750" lvl="1" indent="-285750">
              <a:buClr>
                <a:srgbClr val="FF6600"/>
              </a:buClr>
              <a:buFont typeface="Courier New" panose="02070309020205020404" pitchFamily="49" charset="0"/>
              <a:buChar char="o"/>
            </a:lvl2pPr>
          </a:lstStyle>
          <a:p>
            <a:r>
              <a:rPr lang="en-US" sz="1400" dirty="0" err="1"/>
              <a:t>Methode</a:t>
            </a:r>
            <a:r>
              <a:rPr lang="en-US" sz="1400" dirty="0"/>
              <a:t>: CAWI </a:t>
            </a:r>
            <a:r>
              <a:rPr lang="en-US" sz="1400" dirty="0" err="1"/>
              <a:t>im</a:t>
            </a:r>
            <a:r>
              <a:rPr lang="en-US" sz="1400" dirty="0"/>
              <a:t> </a:t>
            </a:r>
            <a:r>
              <a:rPr lang="en-US" sz="1400" dirty="0" err="1"/>
              <a:t>MindTake</a:t>
            </a:r>
            <a:r>
              <a:rPr lang="en-US" sz="1400" dirty="0"/>
              <a:t> Online-Panel</a:t>
            </a:r>
          </a:p>
          <a:p>
            <a:r>
              <a:rPr lang="de-DE" sz="1400" dirty="0"/>
              <a:t>Befragungszeitraum: </a:t>
            </a:r>
            <a:r>
              <a:rPr lang="de-DE" sz="1400" dirty="0" smtClean="0"/>
              <a:t>Sommer 2017</a:t>
            </a:r>
            <a:endParaRPr lang="de-DE" sz="1400" dirty="0"/>
          </a:p>
          <a:p>
            <a:r>
              <a:rPr lang="de-DE" sz="1400" dirty="0" err="1" smtClean="0"/>
              <a:t>n</a:t>
            </a:r>
            <a:r>
              <a:rPr lang="de-DE" sz="1400" dirty="0" smtClean="0"/>
              <a:t>=1.007; </a:t>
            </a:r>
            <a:r>
              <a:rPr lang="de-DE" sz="1400" dirty="0"/>
              <a:t>repräsentativ für die österreichische </a:t>
            </a:r>
            <a:r>
              <a:rPr lang="de-DE" sz="1400" dirty="0" smtClean="0"/>
              <a:t>Bevölkerung 15-69jährige</a:t>
            </a:r>
            <a:endParaRPr lang="de-DE" sz="1400" dirty="0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522" y="230258"/>
            <a:ext cx="2640225" cy="891076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643" y="1263902"/>
            <a:ext cx="356762" cy="247905"/>
          </a:xfrm>
          <a:prstGeom prst="rect">
            <a:avLst/>
          </a:prstGeom>
        </p:spPr>
      </p:pic>
      <p:sp>
        <p:nvSpPr>
          <p:cNvPr id="9" name="Inhaltsplatzhalter 3"/>
          <p:cNvSpPr txBox="1">
            <a:spLocks/>
          </p:cNvSpPr>
          <p:nvPr/>
        </p:nvSpPr>
        <p:spPr>
          <a:xfrm>
            <a:off x="7309492" y="1218837"/>
            <a:ext cx="1369791" cy="40502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892" indent="-342892" algn="l" defTabSz="914378" rtl="0" eaLnBrk="1" latinLnBrk="0" hangingPunct="1">
              <a:spcBef>
                <a:spcPct val="20000"/>
              </a:spcBef>
              <a:buClr>
                <a:srgbClr val="FF0000"/>
              </a:buClr>
              <a:buSzPct val="70000"/>
              <a:buFont typeface="Wingdings 3" panose="05040102010807070707" pitchFamily="18" charset="2"/>
              <a:buChar char=""/>
              <a:defRPr sz="20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1pPr>
            <a:lvl2pPr marL="742931" indent="-285743" algn="l" defTabSz="914378" rtl="0" eaLnBrk="1" latinLnBrk="0" hangingPunct="1">
              <a:spcBef>
                <a:spcPct val="20000"/>
              </a:spcBef>
              <a:buClr>
                <a:srgbClr val="FF0000"/>
              </a:buClr>
              <a:buSzPct val="70000"/>
              <a:buFont typeface="Wingdings 3" panose="05040102010807070707" pitchFamily="18" charset="2"/>
              <a:buChar char=""/>
              <a:defRPr sz="18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2pPr>
            <a:lvl3pPr marL="1142972" indent="-228594" algn="l" defTabSz="914378" rtl="0" eaLnBrk="1" latinLnBrk="0" hangingPunct="1">
              <a:spcBef>
                <a:spcPct val="20000"/>
              </a:spcBef>
              <a:buClr>
                <a:srgbClr val="FF0000"/>
              </a:buClr>
              <a:buSzPct val="70000"/>
              <a:buFont typeface="Wingdings 3" panose="05040102010807070707" pitchFamily="18" charset="2"/>
              <a:buChar char=""/>
              <a:defRPr sz="16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8" rtl="0" eaLnBrk="1" latinLnBrk="0" hangingPunct="1">
              <a:spcBef>
                <a:spcPct val="20000"/>
              </a:spcBef>
              <a:buClr>
                <a:srgbClr val="FF0000"/>
              </a:buClr>
              <a:buSzPct val="70000"/>
              <a:buFont typeface="Wingdings 3" panose="05040102010807070707" pitchFamily="18" charset="2"/>
              <a:buChar char=""/>
              <a:defRPr sz="16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4pPr>
            <a:lvl5pPr marL="2057348" indent="-228594" algn="l" defTabSz="914378" rtl="0" eaLnBrk="1" latinLnBrk="0" hangingPunct="1">
              <a:spcBef>
                <a:spcPct val="20000"/>
              </a:spcBef>
              <a:buClr>
                <a:srgbClr val="FF0000"/>
              </a:buClr>
              <a:buSzPct val="70000"/>
              <a:buFont typeface="Wingdings 3" panose="05040102010807070707" pitchFamily="18" charset="2"/>
              <a:buChar char=""/>
              <a:defRPr sz="16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400" b="1" spc="-90" dirty="0" smtClean="0">
                <a:solidFill>
                  <a:schemeClr val="tx1"/>
                </a:solidFill>
              </a:rPr>
              <a:t>AUSTRIA</a:t>
            </a:r>
            <a:endParaRPr lang="de-DE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52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" y="0"/>
            <a:ext cx="727556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41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" y="0"/>
            <a:ext cx="727556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48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" y="0"/>
            <a:ext cx="727556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1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" y="0"/>
            <a:ext cx="727556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19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Inhaltsplatzhalter 3"/>
          <p:cNvSpPr txBox="1">
            <a:spLocks/>
          </p:cNvSpPr>
          <p:nvPr/>
        </p:nvSpPr>
        <p:spPr>
          <a:xfrm>
            <a:off x="386120" y="2001078"/>
            <a:ext cx="8207375" cy="2766496"/>
          </a:xfrm>
          <a:prstGeom prst="rect">
            <a:avLst/>
          </a:prstGeom>
        </p:spPr>
        <p:txBody>
          <a:bodyPr>
            <a:normAutofit/>
          </a:bodyPr>
          <a:lstStyle>
            <a:lvl1pPr marL="342892" indent="-342892" algn="l" defTabSz="914378" rtl="0" eaLnBrk="1" latinLnBrk="0" hangingPunct="1">
              <a:spcBef>
                <a:spcPct val="20000"/>
              </a:spcBef>
              <a:buClr>
                <a:srgbClr val="FF0000"/>
              </a:buClr>
              <a:buSzPct val="70000"/>
              <a:buFont typeface="Wingdings 3" panose="05040102010807070707" pitchFamily="18" charset="2"/>
              <a:buChar char=""/>
              <a:defRPr sz="20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1pPr>
            <a:lvl2pPr marL="742931" indent="-285743" algn="l" defTabSz="914378" rtl="0" eaLnBrk="1" latinLnBrk="0" hangingPunct="1">
              <a:spcBef>
                <a:spcPct val="20000"/>
              </a:spcBef>
              <a:buClr>
                <a:srgbClr val="FF0000"/>
              </a:buClr>
              <a:buSzPct val="70000"/>
              <a:buFont typeface="Wingdings 3" panose="05040102010807070707" pitchFamily="18" charset="2"/>
              <a:buChar char=""/>
              <a:defRPr sz="18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2pPr>
            <a:lvl3pPr marL="1142972" indent="-228594" algn="l" defTabSz="914378" rtl="0" eaLnBrk="1" latinLnBrk="0" hangingPunct="1">
              <a:spcBef>
                <a:spcPct val="20000"/>
              </a:spcBef>
              <a:buClr>
                <a:srgbClr val="FF0000"/>
              </a:buClr>
              <a:buSzPct val="70000"/>
              <a:buFont typeface="Wingdings 3" panose="05040102010807070707" pitchFamily="18" charset="2"/>
              <a:buChar char=""/>
              <a:defRPr sz="16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8" rtl="0" eaLnBrk="1" latinLnBrk="0" hangingPunct="1">
              <a:spcBef>
                <a:spcPct val="20000"/>
              </a:spcBef>
              <a:buClr>
                <a:srgbClr val="FF0000"/>
              </a:buClr>
              <a:buSzPct val="70000"/>
              <a:buFont typeface="Wingdings 3" panose="05040102010807070707" pitchFamily="18" charset="2"/>
              <a:buChar char=""/>
              <a:defRPr sz="16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4pPr>
            <a:lvl5pPr marL="2057348" indent="-228594" algn="l" defTabSz="914378" rtl="0" eaLnBrk="1" latinLnBrk="0" hangingPunct="1">
              <a:spcBef>
                <a:spcPct val="20000"/>
              </a:spcBef>
              <a:buClr>
                <a:srgbClr val="FF0000"/>
              </a:buClr>
              <a:buSzPct val="70000"/>
              <a:buFont typeface="Wingdings 3" panose="05040102010807070707" pitchFamily="18" charset="2"/>
              <a:buChar char=""/>
              <a:defRPr sz="16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800" b="1" spc="-90" dirty="0">
                <a:solidFill>
                  <a:srgbClr val="FF6600"/>
                </a:solidFill>
              </a:rPr>
              <a:t>MMA Mitglied </a:t>
            </a:r>
            <a:r>
              <a:rPr lang="de-DE" sz="1800" b="1" spc="-90" dirty="0" smtClean="0">
                <a:solidFill>
                  <a:srgbClr val="FF6600"/>
                </a:solidFill>
              </a:rPr>
              <a:t>werden</a:t>
            </a:r>
            <a:endParaRPr lang="de-DE" sz="1800" b="1" spc="-90" dirty="0">
              <a:solidFill>
                <a:srgbClr val="FF6600"/>
              </a:solidFill>
            </a:endParaRPr>
          </a:p>
          <a:p>
            <a:pPr marL="0" indent="0">
              <a:buNone/>
            </a:pPr>
            <a:r>
              <a:rPr lang="de-DE" sz="1800" dirty="0"/>
              <a:t>http://</a:t>
            </a:r>
            <a:r>
              <a:rPr lang="de-DE" sz="1800" dirty="0" err="1"/>
              <a:t>www.mmaaustria.at</a:t>
            </a:r>
            <a:r>
              <a:rPr lang="de-DE" sz="1800" dirty="0"/>
              <a:t>/</a:t>
            </a:r>
            <a:r>
              <a:rPr lang="de-DE" sz="1800" dirty="0" err="1"/>
              <a:t>ueber</a:t>
            </a:r>
            <a:r>
              <a:rPr lang="de-DE" sz="1800" dirty="0"/>
              <a:t>-uns/mitglied-werden </a:t>
            </a:r>
            <a:endParaRPr lang="de-DE" sz="1800" dirty="0" smtClean="0"/>
          </a:p>
          <a:p>
            <a:pPr marL="0" indent="0">
              <a:buNone/>
            </a:pPr>
            <a:endParaRPr lang="de-DE" sz="1800" b="1" spc="-90" dirty="0">
              <a:solidFill>
                <a:srgbClr val="FF6600"/>
              </a:solidFill>
            </a:endParaRPr>
          </a:p>
          <a:p>
            <a:pPr marL="0" indent="0">
              <a:buNone/>
            </a:pPr>
            <a:r>
              <a:rPr lang="de-DE" sz="1800" b="1" spc="-90" dirty="0" smtClean="0">
                <a:solidFill>
                  <a:srgbClr val="FF6600"/>
                </a:solidFill>
              </a:rPr>
              <a:t>Voll Studie zahlungspflichtig erwerben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de-DE" sz="1800" dirty="0" err="1" smtClean="0"/>
              <a:t>office@mmaaustria.at</a:t>
            </a:r>
            <a:endParaRPr lang="de-DE" sz="1800" dirty="0" smtClean="0"/>
          </a:p>
          <a:p>
            <a:pPr marL="0" indent="0">
              <a:buFont typeface="Wingdings 3" panose="05040102010807070707" pitchFamily="18" charset="2"/>
              <a:buNone/>
            </a:pPr>
            <a:endParaRPr lang="de-DE" sz="1800" dirty="0" smtClean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522" y="230258"/>
            <a:ext cx="2640225" cy="891076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643" y="1263902"/>
            <a:ext cx="356762" cy="247905"/>
          </a:xfrm>
          <a:prstGeom prst="rect">
            <a:avLst/>
          </a:prstGeom>
        </p:spPr>
      </p:pic>
      <p:sp>
        <p:nvSpPr>
          <p:cNvPr id="7" name="Inhaltsplatzhalter 3"/>
          <p:cNvSpPr txBox="1">
            <a:spLocks/>
          </p:cNvSpPr>
          <p:nvPr/>
        </p:nvSpPr>
        <p:spPr>
          <a:xfrm>
            <a:off x="7309492" y="1218837"/>
            <a:ext cx="1369791" cy="40502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892" indent="-342892" algn="l" defTabSz="914378" rtl="0" eaLnBrk="1" latinLnBrk="0" hangingPunct="1">
              <a:spcBef>
                <a:spcPct val="20000"/>
              </a:spcBef>
              <a:buClr>
                <a:srgbClr val="FF0000"/>
              </a:buClr>
              <a:buSzPct val="70000"/>
              <a:buFont typeface="Wingdings 3" panose="05040102010807070707" pitchFamily="18" charset="2"/>
              <a:buChar char=""/>
              <a:defRPr sz="20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1pPr>
            <a:lvl2pPr marL="742931" indent="-285743" algn="l" defTabSz="914378" rtl="0" eaLnBrk="1" latinLnBrk="0" hangingPunct="1">
              <a:spcBef>
                <a:spcPct val="20000"/>
              </a:spcBef>
              <a:buClr>
                <a:srgbClr val="FF0000"/>
              </a:buClr>
              <a:buSzPct val="70000"/>
              <a:buFont typeface="Wingdings 3" panose="05040102010807070707" pitchFamily="18" charset="2"/>
              <a:buChar char=""/>
              <a:defRPr sz="18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2pPr>
            <a:lvl3pPr marL="1142972" indent="-228594" algn="l" defTabSz="914378" rtl="0" eaLnBrk="1" latinLnBrk="0" hangingPunct="1">
              <a:spcBef>
                <a:spcPct val="20000"/>
              </a:spcBef>
              <a:buClr>
                <a:srgbClr val="FF0000"/>
              </a:buClr>
              <a:buSzPct val="70000"/>
              <a:buFont typeface="Wingdings 3" panose="05040102010807070707" pitchFamily="18" charset="2"/>
              <a:buChar char=""/>
              <a:defRPr sz="16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8" rtl="0" eaLnBrk="1" latinLnBrk="0" hangingPunct="1">
              <a:spcBef>
                <a:spcPct val="20000"/>
              </a:spcBef>
              <a:buClr>
                <a:srgbClr val="FF0000"/>
              </a:buClr>
              <a:buSzPct val="70000"/>
              <a:buFont typeface="Wingdings 3" panose="05040102010807070707" pitchFamily="18" charset="2"/>
              <a:buChar char=""/>
              <a:defRPr sz="16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4pPr>
            <a:lvl5pPr marL="2057348" indent="-228594" algn="l" defTabSz="914378" rtl="0" eaLnBrk="1" latinLnBrk="0" hangingPunct="1">
              <a:spcBef>
                <a:spcPct val="20000"/>
              </a:spcBef>
              <a:buClr>
                <a:srgbClr val="FF0000"/>
              </a:buClr>
              <a:buSzPct val="70000"/>
              <a:buFont typeface="Wingdings 3" panose="05040102010807070707" pitchFamily="18" charset="2"/>
              <a:buChar char=""/>
              <a:defRPr sz="16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400" b="1" spc="-90" dirty="0" smtClean="0">
                <a:solidFill>
                  <a:schemeClr val="tx1"/>
                </a:solidFill>
              </a:rPr>
              <a:t>AUSTRIA</a:t>
            </a:r>
            <a:endParaRPr lang="de-DE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52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orlage_Präsentation_mediastrategen">
  <a:themeElements>
    <a:clrScheme name="Designfarben_media.at">
      <a:dk1>
        <a:srgbClr val="646464"/>
      </a:dk1>
      <a:lt1>
        <a:srgbClr val="FFFFFF"/>
      </a:lt1>
      <a:dk2>
        <a:srgbClr val="FFFFFF"/>
      </a:dk2>
      <a:lt2>
        <a:srgbClr val="FFFFFF"/>
      </a:lt2>
      <a:accent1>
        <a:srgbClr val="646464"/>
      </a:accent1>
      <a:accent2>
        <a:srgbClr val="FF0000"/>
      </a:accent2>
      <a:accent3>
        <a:srgbClr val="789600"/>
      </a:accent3>
      <a:accent4>
        <a:srgbClr val="1E5A8C"/>
      </a:accent4>
      <a:accent5>
        <a:srgbClr val="642850"/>
      </a:accent5>
      <a:accent6>
        <a:srgbClr val="DC7800"/>
      </a:accent6>
      <a:hlink>
        <a:srgbClr val="7F7F7F"/>
      </a:hlink>
      <a:folHlink>
        <a:srgbClr val="7F7F7F"/>
      </a:folHlink>
    </a:clrScheme>
    <a:fontScheme name="Schrift pilot@media.at (Aller)">
      <a:majorFont>
        <a:latin typeface="Aller"/>
        <a:ea typeface=""/>
        <a:cs typeface=""/>
      </a:majorFont>
      <a:minorFont>
        <a:latin typeface="Aller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 anchor="t">
        <a:spAutoFit/>
      </a:bodyPr>
      <a:lstStyle>
        <a:defPPr marL="342900" indent="-342900">
          <a:buClr>
            <a:srgbClr val="FF0000"/>
          </a:buClr>
          <a:buSzPct val="70000"/>
          <a:buFont typeface="Wingdings 3" panose="05040102010807070707" pitchFamily="18" charset="2"/>
          <a:buChar char="u"/>
          <a:defRPr sz="2000" dirty="0" smtClean="0">
            <a:solidFill>
              <a:srgbClr val="646464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Vorlage_Präsentation_mediastrategen</Template>
  <TotalTime>0</TotalTime>
  <Words>52</Words>
  <Application>Microsoft Macintosh PowerPoint</Application>
  <PresentationFormat>Bildschirmpräsentation (16:9)</PresentationFormat>
  <Paragraphs>25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4" baseType="lpstr">
      <vt:lpstr>Aller</vt:lpstr>
      <vt:lpstr>Calibri</vt:lpstr>
      <vt:lpstr>Courier New</vt:lpstr>
      <vt:lpstr>Lato Light</vt:lpstr>
      <vt:lpstr>Wingdings 3</vt:lpstr>
      <vt:lpstr>Arial</vt:lpstr>
      <vt:lpstr>Vorlage_Präsentation_mediastrategen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Dworzak, Sophia</dc:creator>
  <cp:lastModifiedBy>Andreas Martin</cp:lastModifiedBy>
  <cp:revision>545</cp:revision>
  <cp:lastPrinted>2016-06-10T08:25:04Z</cp:lastPrinted>
  <dcterms:created xsi:type="dcterms:W3CDTF">2016-05-17T09:31:13Z</dcterms:created>
  <dcterms:modified xsi:type="dcterms:W3CDTF">2017-11-06T14:05:14Z</dcterms:modified>
</cp:coreProperties>
</file>